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58" r:id="rId4"/>
    <p:sldId id="267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3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0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8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05581" y="1869848"/>
            <a:ext cx="4180837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kern="0">
                <a:solidFill>
                  <a:prstClr val="black">
                    <a:lumMod val="85000"/>
                    <a:lumOff val="1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sz="4000" kern="0">
                <a:solidFill>
                  <a:prstClr val="black">
                    <a:lumMod val="85000"/>
                    <a:lumOff val="1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기획</a:t>
            </a:r>
            <a:endParaRPr lang="ko-KR" altLang="en-US" sz="4000" kern="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4738460" y="4165147"/>
            <a:ext cx="2190846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>
                <a:solidFill>
                  <a:schemeClr val="tx1"/>
                </a:solidFill>
              </a:rPr>
              <a:t>B</a:t>
            </a:r>
            <a:r>
              <a:rPr lang="ko-KR" altLang="en-US" sz="1400" kern="0">
                <a:solidFill>
                  <a:schemeClr val="tx1"/>
                </a:solidFill>
              </a:rPr>
              <a:t>반 </a:t>
            </a:r>
            <a:r>
              <a:rPr lang="en-US" altLang="ko-KR" sz="1400" kern="0">
                <a:solidFill>
                  <a:schemeClr val="tx1"/>
                </a:solidFill>
              </a:rPr>
              <a:t>4</a:t>
            </a:r>
            <a:r>
              <a:rPr lang="ko-KR" altLang="en-US" sz="1400" kern="0">
                <a:solidFill>
                  <a:schemeClr val="tx1"/>
                </a:solidFill>
              </a:rPr>
              <a:t>조</a:t>
            </a:r>
            <a:endParaRPr lang="ko-KR" altLang="en-US" sz="1400" kern="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6929306" y="4165147"/>
            <a:ext cx="533304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100" kern="0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A90D5A-A358-4239-808E-0E5F31F59E3E}"/>
              </a:ext>
            </a:extLst>
          </p:cNvPr>
          <p:cNvGrpSpPr/>
          <p:nvPr/>
        </p:nvGrpSpPr>
        <p:grpSpPr>
          <a:xfrm>
            <a:off x="8349414" y="1869848"/>
            <a:ext cx="343654" cy="1961570"/>
            <a:chOff x="8349414" y="1869848"/>
            <a:chExt cx="343654" cy="1961570"/>
          </a:xfrm>
        </p:grpSpPr>
        <p:sp>
          <p:nvSpPr>
            <p:cNvPr id="11" name="양쪽 모서리가 둥근 사각형 13">
              <a:extLst>
                <a:ext uri="{FF2B5EF4-FFF2-40B4-BE49-F238E27FC236}">
                  <a16:creationId xmlns:a16="http://schemas.microsoft.com/office/drawing/2014/main" id="{C6EFED50-8B6B-407E-89B2-122B7BFA1674}"/>
                </a:ext>
              </a:extLst>
            </p:cNvPr>
            <p:cNvSpPr/>
            <p:nvPr/>
          </p:nvSpPr>
          <p:spPr>
            <a:xfrm>
              <a:off x="8349414" y="1869848"/>
              <a:ext cx="343654" cy="196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4191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643DDED-4401-4E19-A961-1712A31BCD49}"/>
                </a:ext>
              </a:extLst>
            </p:cNvPr>
            <p:cNvGrpSpPr/>
            <p:nvPr/>
          </p:nvGrpSpPr>
          <p:grpSpPr>
            <a:xfrm>
              <a:off x="8451833" y="2036469"/>
              <a:ext cx="148210" cy="1563350"/>
              <a:chOff x="11334883" y="1496521"/>
              <a:chExt cx="266576" cy="281189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자유형 32">
                <a:extLst>
                  <a:ext uri="{FF2B5EF4-FFF2-40B4-BE49-F238E27FC236}">
                    <a16:creationId xmlns:a16="http://schemas.microsoft.com/office/drawing/2014/main" id="{1ED0CC34-2238-4231-B1C4-13BCCD5BC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124" y="2735045"/>
                <a:ext cx="258909" cy="258909"/>
              </a:xfrm>
              <a:custGeom>
                <a:avLst/>
                <a:gdLst>
                  <a:gd name="connsiteX0" fmla="*/ 4509870 w 6502401"/>
                  <a:gd name="connsiteY0" fmla="*/ 1250950 h 6502400"/>
                  <a:gd name="connsiteX1" fmla="*/ 3460751 w 6502401"/>
                  <a:gd name="connsiteY1" fmla="*/ 2299449 h 6502400"/>
                  <a:gd name="connsiteX2" fmla="*/ 4204979 w 6502401"/>
                  <a:gd name="connsiteY2" fmla="*/ 3043238 h 6502400"/>
                  <a:gd name="connsiteX3" fmla="*/ 5253039 w 6502401"/>
                  <a:gd name="connsiteY3" fmla="*/ 1994739 h 6502400"/>
                  <a:gd name="connsiteX4" fmla="*/ 5487377 w 6502401"/>
                  <a:gd name="connsiteY4" fmla="*/ 0 h 6502400"/>
                  <a:gd name="connsiteX5" fmla="*/ 5557233 w 6502401"/>
                  <a:gd name="connsiteY5" fmla="*/ 0 h 6502400"/>
                  <a:gd name="connsiteX6" fmla="*/ 5626559 w 6502401"/>
                  <a:gd name="connsiteY6" fmla="*/ 6350 h 6502400"/>
                  <a:gd name="connsiteX7" fmla="*/ 5695356 w 6502401"/>
                  <a:gd name="connsiteY7" fmla="*/ 20108 h 6502400"/>
                  <a:gd name="connsiteX8" fmla="*/ 5763095 w 6502401"/>
                  <a:gd name="connsiteY8" fmla="*/ 39688 h 6502400"/>
                  <a:gd name="connsiteX9" fmla="*/ 5828717 w 6502401"/>
                  <a:gd name="connsiteY9" fmla="*/ 66675 h 6502400"/>
                  <a:gd name="connsiteX10" fmla="*/ 5891693 w 6502401"/>
                  <a:gd name="connsiteY10" fmla="*/ 100013 h 6502400"/>
                  <a:gd name="connsiteX11" fmla="*/ 5953081 w 6502401"/>
                  <a:gd name="connsiteY11" fmla="*/ 139700 h 6502400"/>
                  <a:gd name="connsiteX12" fmla="*/ 6010236 w 6502401"/>
                  <a:gd name="connsiteY12" fmla="*/ 186796 h 6502400"/>
                  <a:gd name="connsiteX13" fmla="*/ 6036697 w 6502401"/>
                  <a:gd name="connsiteY13" fmla="*/ 212725 h 6502400"/>
                  <a:gd name="connsiteX14" fmla="*/ 6289659 w 6502401"/>
                  <a:gd name="connsiteY14" fmla="*/ 465667 h 6502400"/>
                  <a:gd name="connsiteX15" fmla="*/ 6316649 w 6502401"/>
                  <a:gd name="connsiteY15" fmla="*/ 493183 h 6502400"/>
                  <a:gd name="connsiteX16" fmla="*/ 6362690 w 6502401"/>
                  <a:gd name="connsiteY16" fmla="*/ 550333 h 6502400"/>
                  <a:gd name="connsiteX17" fmla="*/ 6402381 w 6502401"/>
                  <a:gd name="connsiteY17" fmla="*/ 610658 h 6502400"/>
                  <a:gd name="connsiteX18" fmla="*/ 6436250 w 6502401"/>
                  <a:gd name="connsiteY18" fmla="*/ 674158 h 6502400"/>
                  <a:gd name="connsiteX19" fmla="*/ 6462711 w 6502401"/>
                  <a:gd name="connsiteY19" fmla="*/ 739246 h 6502400"/>
                  <a:gd name="connsiteX20" fmla="*/ 6482820 w 6502401"/>
                  <a:gd name="connsiteY20" fmla="*/ 807508 h 6502400"/>
                  <a:gd name="connsiteX21" fmla="*/ 6495522 w 6502401"/>
                  <a:gd name="connsiteY21" fmla="*/ 875771 h 6502400"/>
                  <a:gd name="connsiteX22" fmla="*/ 6502401 w 6502401"/>
                  <a:gd name="connsiteY22" fmla="*/ 946150 h 6502400"/>
                  <a:gd name="connsiteX23" fmla="*/ 6502401 w 6502401"/>
                  <a:gd name="connsiteY23" fmla="*/ 1015471 h 6502400"/>
                  <a:gd name="connsiteX24" fmla="*/ 6495522 w 6502401"/>
                  <a:gd name="connsiteY24" fmla="*/ 1085321 h 6502400"/>
                  <a:gd name="connsiteX25" fmla="*/ 6482820 w 6502401"/>
                  <a:gd name="connsiteY25" fmla="*/ 1154113 h 6502400"/>
                  <a:gd name="connsiteX26" fmla="*/ 6462711 w 6502401"/>
                  <a:gd name="connsiteY26" fmla="*/ 1221846 h 6502400"/>
                  <a:gd name="connsiteX27" fmla="*/ 6436250 w 6502401"/>
                  <a:gd name="connsiteY27" fmla="*/ 1287463 h 6502400"/>
                  <a:gd name="connsiteX28" fmla="*/ 6402381 w 6502401"/>
                  <a:gd name="connsiteY28" fmla="*/ 1350963 h 6502400"/>
                  <a:gd name="connsiteX29" fmla="*/ 6362690 w 6502401"/>
                  <a:gd name="connsiteY29" fmla="*/ 1410759 h 6502400"/>
                  <a:gd name="connsiteX30" fmla="*/ 6316649 w 6502401"/>
                  <a:gd name="connsiteY30" fmla="*/ 1467909 h 6502400"/>
                  <a:gd name="connsiteX31" fmla="*/ 6289659 w 6502401"/>
                  <a:gd name="connsiteY31" fmla="*/ 1495425 h 6502400"/>
                  <a:gd name="connsiteX32" fmla="*/ 5791143 w 6502401"/>
                  <a:gd name="connsiteY32" fmla="*/ 1993900 h 6502400"/>
                  <a:gd name="connsiteX33" fmla="*/ 6036697 w 6502401"/>
                  <a:gd name="connsiteY33" fmla="*/ 2239433 h 6502400"/>
                  <a:gd name="connsiteX34" fmla="*/ 6050456 w 6502401"/>
                  <a:gd name="connsiteY34" fmla="*/ 2253192 h 6502400"/>
                  <a:gd name="connsiteX35" fmla="*/ 6071095 w 6502401"/>
                  <a:gd name="connsiteY35" fmla="*/ 2284942 h 6502400"/>
                  <a:gd name="connsiteX36" fmla="*/ 6084855 w 6502401"/>
                  <a:gd name="connsiteY36" fmla="*/ 2319338 h 6502400"/>
                  <a:gd name="connsiteX37" fmla="*/ 6092264 w 6502401"/>
                  <a:gd name="connsiteY37" fmla="*/ 2355321 h 6502400"/>
                  <a:gd name="connsiteX38" fmla="*/ 6092264 w 6502401"/>
                  <a:gd name="connsiteY38" fmla="*/ 2391833 h 6502400"/>
                  <a:gd name="connsiteX39" fmla="*/ 6084855 w 6502401"/>
                  <a:gd name="connsiteY39" fmla="*/ 2428346 h 6502400"/>
                  <a:gd name="connsiteX40" fmla="*/ 6071095 w 6502401"/>
                  <a:gd name="connsiteY40" fmla="*/ 2462742 h 6502400"/>
                  <a:gd name="connsiteX41" fmla="*/ 6050456 w 6502401"/>
                  <a:gd name="connsiteY41" fmla="*/ 2493963 h 6502400"/>
                  <a:gd name="connsiteX42" fmla="*/ 6036697 w 6502401"/>
                  <a:gd name="connsiteY42" fmla="*/ 2508250 h 6502400"/>
                  <a:gd name="connsiteX43" fmla="*/ 6022408 w 6502401"/>
                  <a:gd name="connsiteY43" fmla="*/ 2522008 h 6502400"/>
                  <a:gd name="connsiteX44" fmla="*/ 5991185 w 6502401"/>
                  <a:gd name="connsiteY44" fmla="*/ 2542646 h 6502400"/>
                  <a:gd name="connsiteX45" fmla="*/ 5956786 w 6502401"/>
                  <a:gd name="connsiteY45" fmla="*/ 2556933 h 6502400"/>
                  <a:gd name="connsiteX46" fmla="*/ 5920270 w 6502401"/>
                  <a:gd name="connsiteY46" fmla="*/ 2563813 h 6502400"/>
                  <a:gd name="connsiteX47" fmla="*/ 5883755 w 6502401"/>
                  <a:gd name="connsiteY47" fmla="*/ 2563813 h 6502400"/>
                  <a:gd name="connsiteX48" fmla="*/ 5847769 w 6502401"/>
                  <a:gd name="connsiteY48" fmla="*/ 2556933 h 6502400"/>
                  <a:gd name="connsiteX49" fmla="*/ 5813370 w 6502401"/>
                  <a:gd name="connsiteY49" fmla="*/ 2542646 h 6502400"/>
                  <a:gd name="connsiteX50" fmla="*/ 5781617 w 6502401"/>
                  <a:gd name="connsiteY50" fmla="*/ 2522008 h 6502400"/>
                  <a:gd name="connsiteX51" fmla="*/ 5767858 w 6502401"/>
                  <a:gd name="connsiteY51" fmla="*/ 2508250 h 6502400"/>
                  <a:gd name="connsiteX52" fmla="*/ 5522305 w 6502401"/>
                  <a:gd name="connsiteY52" fmla="*/ 2263775 h 6502400"/>
                  <a:gd name="connsiteX53" fmla="*/ 3771678 w 6502401"/>
                  <a:gd name="connsiteY53" fmla="*/ 4014258 h 6502400"/>
                  <a:gd name="connsiteX54" fmla="*/ 2034283 w 6502401"/>
                  <a:gd name="connsiteY54" fmla="*/ 5750454 h 6502400"/>
                  <a:gd name="connsiteX55" fmla="*/ 2004118 w 6502401"/>
                  <a:gd name="connsiteY55" fmla="*/ 5780088 h 6502400"/>
                  <a:gd name="connsiteX56" fmla="*/ 1936908 w 6502401"/>
                  <a:gd name="connsiteY56" fmla="*/ 5832475 h 6502400"/>
                  <a:gd name="connsiteX57" fmla="*/ 1865465 w 6502401"/>
                  <a:gd name="connsiteY57" fmla="*/ 5876925 h 6502400"/>
                  <a:gd name="connsiteX58" fmla="*/ 1789259 w 6502401"/>
                  <a:gd name="connsiteY58" fmla="*/ 5911850 h 6502400"/>
                  <a:gd name="connsiteX59" fmla="*/ 1709877 w 6502401"/>
                  <a:gd name="connsiteY59" fmla="*/ 5938838 h 6502400"/>
                  <a:gd name="connsiteX60" fmla="*/ 1627320 w 6502401"/>
                  <a:gd name="connsiteY60" fmla="*/ 5955242 h 6502400"/>
                  <a:gd name="connsiteX61" fmla="*/ 1543705 w 6502401"/>
                  <a:gd name="connsiteY61" fmla="*/ 5963709 h 6502400"/>
                  <a:gd name="connsiteX62" fmla="*/ 1459032 w 6502401"/>
                  <a:gd name="connsiteY62" fmla="*/ 5961592 h 6502400"/>
                  <a:gd name="connsiteX63" fmla="*/ 1417224 w 6502401"/>
                  <a:gd name="connsiteY63" fmla="*/ 5956300 h 6502400"/>
                  <a:gd name="connsiteX64" fmla="*/ 890660 w 6502401"/>
                  <a:gd name="connsiteY64" fmla="*/ 5881688 h 6502400"/>
                  <a:gd name="connsiteX65" fmla="*/ 324935 w 6502401"/>
                  <a:gd name="connsiteY65" fmla="*/ 6446838 h 6502400"/>
                  <a:gd name="connsiteX66" fmla="*/ 310646 w 6502401"/>
                  <a:gd name="connsiteY66" fmla="*/ 6460596 h 6502400"/>
                  <a:gd name="connsiteX67" fmla="*/ 278364 w 6502401"/>
                  <a:gd name="connsiteY67" fmla="*/ 6481234 h 6502400"/>
                  <a:gd name="connsiteX68" fmla="*/ 243966 w 6502401"/>
                  <a:gd name="connsiteY68" fmla="*/ 6494992 h 6502400"/>
                  <a:gd name="connsiteX69" fmla="*/ 208509 w 6502401"/>
                  <a:gd name="connsiteY69" fmla="*/ 6502400 h 6502400"/>
                  <a:gd name="connsiteX70" fmla="*/ 171464 w 6502401"/>
                  <a:gd name="connsiteY70" fmla="*/ 6502400 h 6502400"/>
                  <a:gd name="connsiteX71" fmla="*/ 136007 w 6502401"/>
                  <a:gd name="connsiteY71" fmla="*/ 6494992 h 6502400"/>
                  <a:gd name="connsiteX72" fmla="*/ 101608 w 6502401"/>
                  <a:gd name="connsiteY72" fmla="*/ 6481234 h 6502400"/>
                  <a:gd name="connsiteX73" fmla="*/ 69856 w 6502401"/>
                  <a:gd name="connsiteY73" fmla="*/ 6460596 h 6502400"/>
                  <a:gd name="connsiteX74" fmla="*/ 55038 w 6502401"/>
                  <a:gd name="connsiteY74" fmla="*/ 6446838 h 6502400"/>
                  <a:gd name="connsiteX75" fmla="*/ 42337 w 6502401"/>
                  <a:gd name="connsiteY75" fmla="*/ 6432550 h 6502400"/>
                  <a:gd name="connsiteX76" fmla="*/ 20639 w 6502401"/>
                  <a:gd name="connsiteY76" fmla="*/ 6401329 h 6502400"/>
                  <a:gd name="connsiteX77" fmla="*/ 6880 w 6502401"/>
                  <a:gd name="connsiteY77" fmla="*/ 6366934 h 6502400"/>
                  <a:gd name="connsiteX78" fmla="*/ 0 w 6502401"/>
                  <a:gd name="connsiteY78" fmla="*/ 6330421 h 6502400"/>
                  <a:gd name="connsiteX79" fmla="*/ 0 w 6502401"/>
                  <a:gd name="connsiteY79" fmla="*/ 6293909 h 6502400"/>
                  <a:gd name="connsiteX80" fmla="*/ 6880 w 6502401"/>
                  <a:gd name="connsiteY80" fmla="*/ 6257925 h 6502400"/>
                  <a:gd name="connsiteX81" fmla="*/ 20639 w 6502401"/>
                  <a:gd name="connsiteY81" fmla="*/ 6223529 h 6502400"/>
                  <a:gd name="connsiteX82" fmla="*/ 42337 w 6502401"/>
                  <a:gd name="connsiteY82" fmla="*/ 6191779 h 6502400"/>
                  <a:gd name="connsiteX83" fmla="*/ 55038 w 6502401"/>
                  <a:gd name="connsiteY83" fmla="*/ 6178021 h 6502400"/>
                  <a:gd name="connsiteX84" fmla="*/ 621292 w 6502401"/>
                  <a:gd name="connsiteY84" fmla="*/ 5611813 h 6502400"/>
                  <a:gd name="connsiteX85" fmla="*/ 546145 w 6502401"/>
                  <a:gd name="connsiteY85" fmla="*/ 5085821 h 6502400"/>
                  <a:gd name="connsiteX86" fmla="*/ 540853 w 6502401"/>
                  <a:gd name="connsiteY86" fmla="*/ 5042959 h 6502400"/>
                  <a:gd name="connsiteX87" fmla="*/ 539265 w 6502401"/>
                  <a:gd name="connsiteY87" fmla="*/ 4958821 h 6502400"/>
                  <a:gd name="connsiteX88" fmla="*/ 546674 w 6502401"/>
                  <a:gd name="connsiteY88" fmla="*/ 4874684 h 6502400"/>
                  <a:gd name="connsiteX89" fmla="*/ 564138 w 6502401"/>
                  <a:gd name="connsiteY89" fmla="*/ 4792663 h 6502400"/>
                  <a:gd name="connsiteX90" fmla="*/ 590069 w 6502401"/>
                  <a:gd name="connsiteY90" fmla="*/ 4713288 h 6502400"/>
                  <a:gd name="connsiteX91" fmla="*/ 626055 w 6502401"/>
                  <a:gd name="connsiteY91" fmla="*/ 4637088 h 6502400"/>
                  <a:gd name="connsiteX92" fmla="*/ 669980 w 6502401"/>
                  <a:gd name="connsiteY92" fmla="*/ 4565121 h 6502400"/>
                  <a:gd name="connsiteX93" fmla="*/ 721842 w 6502401"/>
                  <a:gd name="connsiteY93" fmla="*/ 4498975 h 6502400"/>
                  <a:gd name="connsiteX94" fmla="*/ 752007 w 6502401"/>
                  <a:gd name="connsiteY94" fmla="*/ 4467754 h 6502400"/>
                  <a:gd name="connsiteX95" fmla="*/ 2468235 w 6502401"/>
                  <a:gd name="connsiteY95" fmla="*/ 2752196 h 6502400"/>
                  <a:gd name="connsiteX96" fmla="*/ 4239500 w 6502401"/>
                  <a:gd name="connsiteY96" fmla="*/ 981075 h 6502400"/>
                  <a:gd name="connsiteX97" fmla="*/ 3993947 w 6502401"/>
                  <a:gd name="connsiteY97" fmla="*/ 735542 h 6502400"/>
                  <a:gd name="connsiteX98" fmla="*/ 3981246 w 6502401"/>
                  <a:gd name="connsiteY98" fmla="*/ 721254 h 6502400"/>
                  <a:gd name="connsiteX99" fmla="*/ 3959548 w 6502401"/>
                  <a:gd name="connsiteY99" fmla="*/ 688975 h 6502400"/>
                  <a:gd name="connsiteX100" fmla="*/ 3945789 w 6502401"/>
                  <a:gd name="connsiteY100" fmla="*/ 655108 h 6502400"/>
                  <a:gd name="connsiteX101" fmla="*/ 3939438 w 6502401"/>
                  <a:gd name="connsiteY101" fmla="*/ 619125 h 6502400"/>
                  <a:gd name="connsiteX102" fmla="*/ 3939438 w 6502401"/>
                  <a:gd name="connsiteY102" fmla="*/ 582613 h 6502400"/>
                  <a:gd name="connsiteX103" fmla="*/ 3945789 w 6502401"/>
                  <a:gd name="connsiteY103" fmla="*/ 546629 h 6502400"/>
                  <a:gd name="connsiteX104" fmla="*/ 3959548 w 6502401"/>
                  <a:gd name="connsiteY104" fmla="*/ 512233 h 6502400"/>
                  <a:gd name="connsiteX105" fmla="*/ 3981246 w 6502401"/>
                  <a:gd name="connsiteY105" fmla="*/ 480483 h 6502400"/>
                  <a:gd name="connsiteX106" fmla="*/ 3993947 w 6502401"/>
                  <a:gd name="connsiteY106" fmla="*/ 465667 h 6502400"/>
                  <a:gd name="connsiteX107" fmla="*/ 4008764 w 6502401"/>
                  <a:gd name="connsiteY107" fmla="*/ 452967 h 6502400"/>
                  <a:gd name="connsiteX108" fmla="*/ 4039988 w 6502401"/>
                  <a:gd name="connsiteY108" fmla="*/ 431800 h 6502400"/>
                  <a:gd name="connsiteX109" fmla="*/ 4074916 w 6502401"/>
                  <a:gd name="connsiteY109" fmla="*/ 418042 h 6502400"/>
                  <a:gd name="connsiteX110" fmla="*/ 4110902 w 6502401"/>
                  <a:gd name="connsiteY110" fmla="*/ 411163 h 6502400"/>
                  <a:gd name="connsiteX111" fmla="*/ 4147417 w 6502401"/>
                  <a:gd name="connsiteY111" fmla="*/ 411163 h 6502400"/>
                  <a:gd name="connsiteX112" fmla="*/ 4182875 w 6502401"/>
                  <a:gd name="connsiteY112" fmla="*/ 418042 h 6502400"/>
                  <a:gd name="connsiteX113" fmla="*/ 4217273 w 6502401"/>
                  <a:gd name="connsiteY113" fmla="*/ 431800 h 6502400"/>
                  <a:gd name="connsiteX114" fmla="*/ 4249555 w 6502401"/>
                  <a:gd name="connsiteY114" fmla="*/ 452967 h 6502400"/>
                  <a:gd name="connsiteX115" fmla="*/ 4263844 w 6502401"/>
                  <a:gd name="connsiteY115" fmla="*/ 465667 h 6502400"/>
                  <a:gd name="connsiteX116" fmla="*/ 4508339 w 6502401"/>
                  <a:gd name="connsiteY116" fmla="*/ 711200 h 6502400"/>
                  <a:gd name="connsiteX117" fmla="*/ 5007913 w 6502401"/>
                  <a:gd name="connsiteY117" fmla="*/ 212725 h 6502400"/>
                  <a:gd name="connsiteX118" fmla="*/ 5034373 w 6502401"/>
                  <a:gd name="connsiteY118" fmla="*/ 186796 h 6502400"/>
                  <a:gd name="connsiteX119" fmla="*/ 5091528 w 6502401"/>
                  <a:gd name="connsiteY119" fmla="*/ 139700 h 6502400"/>
                  <a:gd name="connsiteX120" fmla="*/ 5152387 w 6502401"/>
                  <a:gd name="connsiteY120" fmla="*/ 100013 h 6502400"/>
                  <a:gd name="connsiteX121" fmla="*/ 5215892 w 6502401"/>
                  <a:gd name="connsiteY121" fmla="*/ 66675 h 6502400"/>
                  <a:gd name="connsiteX122" fmla="*/ 5281514 w 6502401"/>
                  <a:gd name="connsiteY122" fmla="*/ 39688 h 6502400"/>
                  <a:gd name="connsiteX123" fmla="*/ 5348195 w 6502401"/>
                  <a:gd name="connsiteY123" fmla="*/ 20108 h 6502400"/>
                  <a:gd name="connsiteX124" fmla="*/ 5418050 w 6502401"/>
                  <a:gd name="connsiteY124" fmla="*/ 6350 h 650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502401" h="650240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9E408404-73F7-4F22-B60A-84FC3EB689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63439" y="2127164"/>
                <a:ext cx="214957" cy="247071"/>
                <a:chOff x="1039" y="1681"/>
                <a:chExt cx="1071" cy="1231"/>
              </a:xfrm>
              <a:grpFill/>
            </p:grpSpPr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C2BB9465-5F6D-4655-B28F-8C5887546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52A3976E-375D-4BB5-905D-706944017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66BCCD38-0B61-4CB9-B696-E6698D482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12D51AAE-A5E6-4DC3-AC13-C4B9F153A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>
                <a:extLst>
                  <a:ext uri="{FF2B5EF4-FFF2-40B4-BE49-F238E27FC236}">
                    <a16:creationId xmlns:a16="http://schemas.microsoft.com/office/drawing/2014/main" id="{DD669E16-00F0-4FC5-AC3A-6B4084C81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34883" y="4063734"/>
                <a:ext cx="266576" cy="244684"/>
                <a:chOff x="2577" y="1104"/>
                <a:chExt cx="414" cy="380"/>
              </a:xfrm>
              <a:grp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9465DD3E-FE7D-47EC-B8F7-6F47EF34F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77" y="1104"/>
                  <a:ext cx="353" cy="380"/>
                </a:xfrm>
                <a:custGeom>
                  <a:avLst/>
                  <a:gdLst>
                    <a:gd name="T0" fmla="*/ 81 w 1058"/>
                    <a:gd name="T1" fmla="*/ 1141 h 1141"/>
                    <a:gd name="T2" fmla="*/ 91 w 1058"/>
                    <a:gd name="T3" fmla="*/ 1140 h 1141"/>
                    <a:gd name="T4" fmla="*/ 101 w 1058"/>
                    <a:gd name="T5" fmla="*/ 1131 h 1141"/>
                    <a:gd name="T6" fmla="*/ 206 w 1058"/>
                    <a:gd name="T7" fmla="*/ 1129 h 1141"/>
                    <a:gd name="T8" fmla="*/ 206 w 1058"/>
                    <a:gd name="T9" fmla="*/ 1115 h 1141"/>
                    <a:gd name="T10" fmla="*/ 120 w 1058"/>
                    <a:gd name="T11" fmla="*/ 1112 h 1141"/>
                    <a:gd name="T12" fmla="*/ 352 w 1058"/>
                    <a:gd name="T13" fmla="*/ 962 h 1141"/>
                    <a:gd name="T14" fmla="*/ 365 w 1058"/>
                    <a:gd name="T15" fmla="*/ 968 h 1141"/>
                    <a:gd name="T16" fmla="*/ 378 w 1058"/>
                    <a:gd name="T17" fmla="*/ 962 h 1141"/>
                    <a:gd name="T18" fmla="*/ 994 w 1058"/>
                    <a:gd name="T19" fmla="*/ 347 h 1141"/>
                    <a:gd name="T20" fmla="*/ 997 w 1058"/>
                    <a:gd name="T21" fmla="*/ 343 h 1141"/>
                    <a:gd name="T22" fmla="*/ 1015 w 1058"/>
                    <a:gd name="T23" fmla="*/ 325 h 1141"/>
                    <a:gd name="T24" fmla="*/ 1051 w 1058"/>
                    <a:gd name="T25" fmla="*/ 256 h 1141"/>
                    <a:gd name="T26" fmla="*/ 1058 w 1058"/>
                    <a:gd name="T27" fmla="*/ 180 h 1141"/>
                    <a:gd name="T28" fmla="*/ 1036 w 1058"/>
                    <a:gd name="T29" fmla="*/ 106 h 1141"/>
                    <a:gd name="T30" fmla="*/ 1000 w 1058"/>
                    <a:gd name="T31" fmla="*/ 59 h 1141"/>
                    <a:gd name="T32" fmla="*/ 954 w 1058"/>
                    <a:gd name="T33" fmla="*/ 23 h 1141"/>
                    <a:gd name="T34" fmla="*/ 879 w 1058"/>
                    <a:gd name="T35" fmla="*/ 1 h 1141"/>
                    <a:gd name="T36" fmla="*/ 840 w 1058"/>
                    <a:gd name="T37" fmla="*/ 1 h 1141"/>
                    <a:gd name="T38" fmla="*/ 765 w 1058"/>
                    <a:gd name="T39" fmla="*/ 23 h 1141"/>
                    <a:gd name="T40" fmla="*/ 719 w 1058"/>
                    <a:gd name="T41" fmla="*/ 59 h 1141"/>
                    <a:gd name="T42" fmla="*/ 713 w 1058"/>
                    <a:gd name="T43" fmla="*/ 64 h 1141"/>
                    <a:gd name="T44" fmla="*/ 710 w 1058"/>
                    <a:gd name="T45" fmla="*/ 66 h 1141"/>
                    <a:gd name="T46" fmla="*/ 92 w 1058"/>
                    <a:gd name="T47" fmla="*/ 687 h 1141"/>
                    <a:gd name="T48" fmla="*/ 97 w 1058"/>
                    <a:gd name="T49" fmla="*/ 707 h 1141"/>
                    <a:gd name="T50" fmla="*/ 6 w 1058"/>
                    <a:gd name="T51" fmla="*/ 880 h 1141"/>
                    <a:gd name="T52" fmla="*/ 1 w 1058"/>
                    <a:gd name="T53" fmla="*/ 899 h 1141"/>
                    <a:gd name="T54" fmla="*/ 69 w 1058"/>
                    <a:gd name="T55" fmla="*/ 1137 h 1141"/>
                    <a:gd name="T56" fmla="*/ 735 w 1058"/>
                    <a:gd name="T57" fmla="*/ 96 h 1141"/>
                    <a:gd name="T58" fmla="*/ 739 w 1058"/>
                    <a:gd name="T59" fmla="*/ 93 h 1141"/>
                    <a:gd name="T60" fmla="*/ 744 w 1058"/>
                    <a:gd name="T61" fmla="*/ 87 h 1141"/>
                    <a:gd name="T62" fmla="*/ 770 w 1058"/>
                    <a:gd name="T63" fmla="*/ 64 h 1141"/>
                    <a:gd name="T64" fmla="*/ 859 w 1058"/>
                    <a:gd name="T65" fmla="*/ 38 h 1141"/>
                    <a:gd name="T66" fmla="*/ 950 w 1058"/>
                    <a:gd name="T67" fmla="*/ 64 h 1141"/>
                    <a:gd name="T68" fmla="*/ 994 w 1058"/>
                    <a:gd name="T69" fmla="*/ 111 h 1141"/>
                    <a:gd name="T70" fmla="*/ 1019 w 1058"/>
                    <a:gd name="T71" fmla="*/ 230 h 1141"/>
                    <a:gd name="T72" fmla="*/ 973 w 1058"/>
                    <a:gd name="T73" fmla="*/ 312 h 1141"/>
                    <a:gd name="T74" fmla="*/ 968 w 1058"/>
                    <a:gd name="T75" fmla="*/ 318 h 1141"/>
                    <a:gd name="T76" fmla="*/ 964 w 1058"/>
                    <a:gd name="T77" fmla="*/ 321 h 1141"/>
                    <a:gd name="T78" fmla="*/ 365 w 1058"/>
                    <a:gd name="T79" fmla="*/ 922 h 1141"/>
                    <a:gd name="T80" fmla="*/ 177 w 1058"/>
                    <a:gd name="T81" fmla="*/ 735 h 1141"/>
                    <a:gd name="T82" fmla="*/ 735 w 1058"/>
                    <a:gd name="T83" fmla="*/ 96 h 1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58" h="1141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A74F517C-8422-4183-8855-3FAAAA82D4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3" y="1129"/>
                  <a:ext cx="261" cy="261"/>
                </a:xfrm>
                <a:custGeom>
                  <a:avLst/>
                  <a:gdLst>
                    <a:gd name="T0" fmla="*/ 153 w 781"/>
                    <a:gd name="T1" fmla="*/ 778 h 782"/>
                    <a:gd name="T2" fmla="*/ 158 w 781"/>
                    <a:gd name="T3" fmla="*/ 782 h 782"/>
                    <a:gd name="T4" fmla="*/ 166 w 781"/>
                    <a:gd name="T5" fmla="*/ 782 h 782"/>
                    <a:gd name="T6" fmla="*/ 173 w 781"/>
                    <a:gd name="T7" fmla="*/ 782 h 782"/>
                    <a:gd name="T8" fmla="*/ 179 w 781"/>
                    <a:gd name="T9" fmla="*/ 778 h 782"/>
                    <a:gd name="T10" fmla="*/ 572 w 781"/>
                    <a:gd name="T11" fmla="*/ 385 h 782"/>
                    <a:gd name="T12" fmla="*/ 576 w 781"/>
                    <a:gd name="T13" fmla="*/ 390 h 782"/>
                    <a:gd name="T14" fmla="*/ 584 w 781"/>
                    <a:gd name="T15" fmla="*/ 395 h 782"/>
                    <a:gd name="T16" fmla="*/ 591 w 781"/>
                    <a:gd name="T17" fmla="*/ 396 h 782"/>
                    <a:gd name="T18" fmla="*/ 598 w 781"/>
                    <a:gd name="T19" fmla="*/ 395 h 782"/>
                    <a:gd name="T20" fmla="*/ 604 w 781"/>
                    <a:gd name="T21" fmla="*/ 390 h 782"/>
                    <a:gd name="T22" fmla="*/ 735 w 781"/>
                    <a:gd name="T23" fmla="*/ 259 h 782"/>
                    <a:gd name="T24" fmla="*/ 741 w 781"/>
                    <a:gd name="T25" fmla="*/ 252 h 782"/>
                    <a:gd name="T26" fmla="*/ 741 w 781"/>
                    <a:gd name="T27" fmla="*/ 245 h 782"/>
                    <a:gd name="T28" fmla="*/ 741 w 781"/>
                    <a:gd name="T29" fmla="*/ 238 h 782"/>
                    <a:gd name="T30" fmla="*/ 735 w 781"/>
                    <a:gd name="T31" fmla="*/ 232 h 782"/>
                    <a:gd name="T32" fmla="*/ 729 w 781"/>
                    <a:gd name="T33" fmla="*/ 226 h 782"/>
                    <a:gd name="T34" fmla="*/ 748 w 781"/>
                    <a:gd name="T35" fmla="*/ 210 h 782"/>
                    <a:gd name="T36" fmla="*/ 764 w 781"/>
                    <a:gd name="T37" fmla="*/ 190 h 782"/>
                    <a:gd name="T38" fmla="*/ 781 w 781"/>
                    <a:gd name="T39" fmla="*/ 147 h 782"/>
                    <a:gd name="T40" fmla="*/ 781 w 781"/>
                    <a:gd name="T41" fmla="*/ 99 h 782"/>
                    <a:gd name="T42" fmla="*/ 764 w 781"/>
                    <a:gd name="T43" fmla="*/ 55 h 782"/>
                    <a:gd name="T44" fmla="*/ 748 w 781"/>
                    <a:gd name="T45" fmla="*/ 36 h 782"/>
                    <a:gd name="T46" fmla="*/ 729 w 781"/>
                    <a:gd name="T47" fmla="*/ 20 h 782"/>
                    <a:gd name="T48" fmla="*/ 684 w 781"/>
                    <a:gd name="T49" fmla="*/ 3 h 782"/>
                    <a:gd name="T50" fmla="*/ 660 w 781"/>
                    <a:gd name="T51" fmla="*/ 0 h 782"/>
                    <a:gd name="T52" fmla="*/ 637 w 781"/>
                    <a:gd name="T53" fmla="*/ 3 h 782"/>
                    <a:gd name="T54" fmla="*/ 592 w 781"/>
                    <a:gd name="T55" fmla="*/ 20 h 782"/>
                    <a:gd name="T56" fmla="*/ 573 w 781"/>
                    <a:gd name="T57" fmla="*/ 37 h 782"/>
                    <a:gd name="T58" fmla="*/ 558 w 781"/>
                    <a:gd name="T59" fmla="*/ 55 h 782"/>
                    <a:gd name="T60" fmla="*/ 547 w 781"/>
                    <a:gd name="T61" fmla="*/ 45 h 782"/>
                    <a:gd name="T62" fmla="*/ 542 w 781"/>
                    <a:gd name="T63" fmla="*/ 40 h 782"/>
                    <a:gd name="T64" fmla="*/ 527 w 781"/>
                    <a:gd name="T65" fmla="*/ 40 h 782"/>
                    <a:gd name="T66" fmla="*/ 520 w 781"/>
                    <a:gd name="T67" fmla="*/ 45 h 782"/>
                    <a:gd name="T68" fmla="*/ 389 w 781"/>
                    <a:gd name="T69" fmla="*/ 176 h 782"/>
                    <a:gd name="T70" fmla="*/ 385 w 781"/>
                    <a:gd name="T71" fmla="*/ 182 h 782"/>
                    <a:gd name="T72" fmla="*/ 385 w 781"/>
                    <a:gd name="T73" fmla="*/ 196 h 782"/>
                    <a:gd name="T74" fmla="*/ 389 w 781"/>
                    <a:gd name="T75" fmla="*/ 203 h 782"/>
                    <a:gd name="T76" fmla="*/ 399 w 781"/>
                    <a:gd name="T77" fmla="*/ 212 h 782"/>
                    <a:gd name="T78" fmla="*/ 6 w 781"/>
                    <a:gd name="T79" fmla="*/ 604 h 782"/>
                    <a:gd name="T80" fmla="*/ 1 w 781"/>
                    <a:gd name="T81" fmla="*/ 611 h 782"/>
                    <a:gd name="T82" fmla="*/ 0 w 781"/>
                    <a:gd name="T83" fmla="*/ 618 h 782"/>
                    <a:gd name="T84" fmla="*/ 1 w 781"/>
                    <a:gd name="T85" fmla="*/ 625 h 782"/>
                    <a:gd name="T86" fmla="*/ 6 w 781"/>
                    <a:gd name="T87" fmla="*/ 631 h 782"/>
                    <a:gd name="T88" fmla="*/ 153 w 781"/>
                    <a:gd name="T89" fmla="*/ 778 h 782"/>
                    <a:gd name="T90" fmla="*/ 535 w 781"/>
                    <a:gd name="T91" fmla="*/ 85 h 782"/>
                    <a:gd name="T92" fmla="*/ 615 w 781"/>
                    <a:gd name="T93" fmla="*/ 166 h 782"/>
                    <a:gd name="T94" fmla="*/ 687 w 781"/>
                    <a:gd name="T95" fmla="*/ 238 h 782"/>
                    <a:gd name="T96" fmla="*/ 687 w 781"/>
                    <a:gd name="T97" fmla="*/ 238 h 782"/>
                    <a:gd name="T98" fmla="*/ 694 w 781"/>
                    <a:gd name="T99" fmla="*/ 245 h 782"/>
                    <a:gd name="T100" fmla="*/ 591 w 781"/>
                    <a:gd name="T101" fmla="*/ 350 h 782"/>
                    <a:gd name="T102" fmla="*/ 431 w 781"/>
                    <a:gd name="T103" fmla="*/ 189 h 782"/>
                    <a:gd name="T104" fmla="*/ 535 w 781"/>
                    <a:gd name="T105" fmla="*/ 85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81" h="782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9EF322D-B60C-4C31-A63D-876B4A58A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1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2 w 203"/>
                    <a:gd name="T13" fmla="*/ 17 h 19"/>
                    <a:gd name="T14" fmla="*/ 203 w 203"/>
                    <a:gd name="T15" fmla="*/ 10 h 19"/>
                    <a:gd name="T16" fmla="*/ 202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56E2B6D-ED2D-4E66-BAA0-230B83E7E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3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1 w 203"/>
                    <a:gd name="T13" fmla="*/ 17 h 19"/>
                    <a:gd name="T14" fmla="*/ 203 w 203"/>
                    <a:gd name="T15" fmla="*/ 10 h 19"/>
                    <a:gd name="T16" fmla="*/ 201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AFB69A4-9CEC-4EF9-81A0-823D20E89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1475"/>
                  <a:ext cx="45" cy="6"/>
                </a:xfrm>
                <a:custGeom>
                  <a:avLst/>
                  <a:gdLst>
                    <a:gd name="T0" fmla="*/ 125 w 134"/>
                    <a:gd name="T1" fmla="*/ 0 h 19"/>
                    <a:gd name="T2" fmla="*/ 10 w 134"/>
                    <a:gd name="T3" fmla="*/ 0 h 19"/>
                    <a:gd name="T4" fmla="*/ 1 w 134"/>
                    <a:gd name="T5" fmla="*/ 3 h 19"/>
                    <a:gd name="T6" fmla="*/ 0 w 134"/>
                    <a:gd name="T7" fmla="*/ 10 h 19"/>
                    <a:gd name="T8" fmla="*/ 1 w 134"/>
                    <a:gd name="T9" fmla="*/ 17 h 19"/>
                    <a:gd name="T10" fmla="*/ 10 w 134"/>
                    <a:gd name="T11" fmla="*/ 19 h 19"/>
                    <a:gd name="T12" fmla="*/ 125 w 134"/>
                    <a:gd name="T13" fmla="*/ 19 h 19"/>
                    <a:gd name="T14" fmla="*/ 132 w 134"/>
                    <a:gd name="T15" fmla="*/ 17 h 19"/>
                    <a:gd name="T16" fmla="*/ 134 w 134"/>
                    <a:gd name="T17" fmla="*/ 10 h 19"/>
                    <a:gd name="T18" fmla="*/ 132 w 134"/>
                    <a:gd name="T19" fmla="*/ 3 h 19"/>
                    <a:gd name="T20" fmla="*/ 125 w 134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" h="19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A83CA3FB-A8F0-4DB1-8AC3-3AB1BD8C5F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59921" y="1496521"/>
                <a:ext cx="221315" cy="268574"/>
                <a:chOff x="2647" y="1727"/>
                <a:chExt cx="192" cy="233"/>
              </a:xfrm>
              <a:grpFill/>
            </p:grpSpPr>
            <p:sp>
              <p:nvSpPr>
                <p:cNvPr id="23" name="Freeform 32">
                  <a:extLst>
                    <a:ext uri="{FF2B5EF4-FFF2-40B4-BE49-F238E27FC236}">
                      <a16:creationId xmlns:a16="http://schemas.microsoft.com/office/drawing/2014/main" id="{DC1FB536-5945-4B2C-8A55-2E1C1B8E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9" y="1727"/>
                  <a:ext cx="140" cy="152"/>
                </a:xfrm>
                <a:custGeom>
                  <a:avLst/>
                  <a:gdLst>
                    <a:gd name="T0" fmla="*/ 94 w 421"/>
                    <a:gd name="T1" fmla="*/ 455 h 455"/>
                    <a:gd name="T2" fmla="*/ 0 w 421"/>
                    <a:gd name="T3" fmla="*/ 362 h 455"/>
                    <a:gd name="T4" fmla="*/ 172 w 421"/>
                    <a:gd name="T5" fmla="*/ 191 h 455"/>
                    <a:gd name="T6" fmla="*/ 371 w 421"/>
                    <a:gd name="T7" fmla="*/ 1 h 455"/>
                    <a:gd name="T8" fmla="*/ 377 w 421"/>
                    <a:gd name="T9" fmla="*/ 0 h 455"/>
                    <a:gd name="T10" fmla="*/ 404 w 421"/>
                    <a:gd name="T11" fmla="*/ 4 h 455"/>
                    <a:gd name="T12" fmla="*/ 419 w 421"/>
                    <a:gd name="T13" fmla="*/ 21 h 455"/>
                    <a:gd name="T14" fmla="*/ 421 w 421"/>
                    <a:gd name="T15" fmla="*/ 37 h 455"/>
                    <a:gd name="T16" fmla="*/ 364 w 421"/>
                    <a:gd name="T17" fmla="*/ 120 h 455"/>
                    <a:gd name="T18" fmla="*/ 130 w 421"/>
                    <a:gd name="T19" fmla="*/ 410 h 455"/>
                    <a:gd name="T20" fmla="*/ 94 w 421"/>
                    <a:gd name="T21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" h="455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3">
                  <a:extLst>
                    <a:ext uri="{FF2B5EF4-FFF2-40B4-BE49-F238E27FC236}">
                      <a16:creationId xmlns:a16="http://schemas.microsoft.com/office/drawing/2014/main" id="{E7A1E5B2-40F1-4AFC-A0D4-B3C66C1F9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856"/>
                  <a:ext cx="76" cy="104"/>
                </a:xfrm>
                <a:custGeom>
                  <a:avLst/>
                  <a:gdLst>
                    <a:gd name="T0" fmla="*/ 22 w 226"/>
                    <a:gd name="T1" fmla="*/ 314 h 314"/>
                    <a:gd name="T2" fmla="*/ 21 w 226"/>
                    <a:gd name="T3" fmla="*/ 301 h 314"/>
                    <a:gd name="T4" fmla="*/ 37 w 226"/>
                    <a:gd name="T5" fmla="*/ 242 h 314"/>
                    <a:gd name="T6" fmla="*/ 63 w 226"/>
                    <a:gd name="T7" fmla="*/ 219 h 314"/>
                    <a:gd name="T8" fmla="*/ 90 w 226"/>
                    <a:gd name="T9" fmla="*/ 211 h 314"/>
                    <a:gd name="T10" fmla="*/ 107 w 226"/>
                    <a:gd name="T11" fmla="*/ 209 h 314"/>
                    <a:gd name="T12" fmla="*/ 125 w 226"/>
                    <a:gd name="T13" fmla="*/ 208 h 314"/>
                    <a:gd name="T14" fmla="*/ 153 w 226"/>
                    <a:gd name="T15" fmla="*/ 199 h 314"/>
                    <a:gd name="T16" fmla="*/ 188 w 226"/>
                    <a:gd name="T17" fmla="*/ 173 h 314"/>
                    <a:gd name="T18" fmla="*/ 223 w 226"/>
                    <a:gd name="T19" fmla="*/ 107 h 314"/>
                    <a:gd name="T20" fmla="*/ 226 w 226"/>
                    <a:gd name="T21" fmla="*/ 91 h 314"/>
                    <a:gd name="T22" fmla="*/ 132 w 226"/>
                    <a:gd name="T23" fmla="*/ 0 h 314"/>
                    <a:gd name="T24" fmla="*/ 96 w 226"/>
                    <a:gd name="T25" fmla="*/ 17 h 314"/>
                    <a:gd name="T26" fmla="*/ 44 w 226"/>
                    <a:gd name="T27" fmla="*/ 61 h 314"/>
                    <a:gd name="T28" fmla="*/ 13 w 226"/>
                    <a:gd name="T29" fmla="*/ 113 h 314"/>
                    <a:gd name="T30" fmla="*/ 0 w 226"/>
                    <a:gd name="T31" fmla="*/ 165 h 314"/>
                    <a:gd name="T32" fmla="*/ 2 w 226"/>
                    <a:gd name="T33" fmla="*/ 239 h 314"/>
                    <a:gd name="T34" fmla="*/ 19 w 226"/>
                    <a:gd name="T35" fmla="*/ 307 h 314"/>
                    <a:gd name="T36" fmla="*/ 22 w 226"/>
                    <a:gd name="T37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6" h="314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47103869-0AE2-45E1-ABD6-570065D1E1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05884" y="3344318"/>
                <a:ext cx="138229" cy="357091"/>
                <a:chOff x="2375" y="2182"/>
                <a:chExt cx="144" cy="372"/>
              </a:xfrm>
              <a:grpFill/>
            </p:grpSpPr>
            <p:sp>
              <p:nvSpPr>
                <p:cNvPr id="18" name="Freeform 37">
                  <a:extLst>
                    <a:ext uri="{FF2B5EF4-FFF2-40B4-BE49-F238E27FC236}">
                      <a16:creationId xmlns:a16="http://schemas.microsoft.com/office/drawing/2014/main" id="{A290BE03-3601-481B-9524-DFE24E7D7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" y="2182"/>
                  <a:ext cx="99" cy="210"/>
                </a:xfrm>
                <a:custGeom>
                  <a:avLst/>
                  <a:gdLst>
                    <a:gd name="T0" fmla="*/ 0 w 296"/>
                    <a:gd name="T1" fmla="*/ 631 h 631"/>
                    <a:gd name="T2" fmla="*/ 296 w 296"/>
                    <a:gd name="T3" fmla="*/ 631 h 631"/>
                    <a:gd name="T4" fmla="*/ 270 w 296"/>
                    <a:gd name="T5" fmla="*/ 612 h 631"/>
                    <a:gd name="T6" fmla="*/ 232 w 296"/>
                    <a:gd name="T7" fmla="*/ 568 h 631"/>
                    <a:gd name="T8" fmla="*/ 209 w 296"/>
                    <a:gd name="T9" fmla="*/ 517 h 631"/>
                    <a:gd name="T10" fmla="*/ 199 w 296"/>
                    <a:gd name="T11" fmla="*/ 467 h 631"/>
                    <a:gd name="T12" fmla="*/ 198 w 296"/>
                    <a:gd name="T13" fmla="*/ 442 h 631"/>
                    <a:gd name="T14" fmla="*/ 200 w 296"/>
                    <a:gd name="T15" fmla="*/ 370 h 631"/>
                    <a:gd name="T16" fmla="*/ 208 w 296"/>
                    <a:gd name="T17" fmla="*/ 279 h 631"/>
                    <a:gd name="T18" fmla="*/ 213 w 296"/>
                    <a:gd name="T19" fmla="*/ 207 h 631"/>
                    <a:gd name="T20" fmla="*/ 215 w 296"/>
                    <a:gd name="T21" fmla="*/ 157 h 631"/>
                    <a:gd name="T22" fmla="*/ 215 w 296"/>
                    <a:gd name="T23" fmla="*/ 132 h 631"/>
                    <a:gd name="T24" fmla="*/ 205 w 296"/>
                    <a:gd name="T25" fmla="*/ 79 h 631"/>
                    <a:gd name="T26" fmla="*/ 189 w 296"/>
                    <a:gd name="T27" fmla="*/ 31 h 631"/>
                    <a:gd name="T28" fmla="*/ 172 w 296"/>
                    <a:gd name="T29" fmla="*/ 8 h 631"/>
                    <a:gd name="T30" fmla="*/ 159 w 296"/>
                    <a:gd name="T31" fmla="*/ 0 h 631"/>
                    <a:gd name="T32" fmla="*/ 151 w 296"/>
                    <a:gd name="T33" fmla="*/ 0 h 631"/>
                    <a:gd name="T34" fmla="*/ 138 w 296"/>
                    <a:gd name="T35" fmla="*/ 1 h 631"/>
                    <a:gd name="T36" fmla="*/ 127 w 296"/>
                    <a:gd name="T37" fmla="*/ 11 h 631"/>
                    <a:gd name="T38" fmla="*/ 114 w 296"/>
                    <a:gd name="T39" fmla="*/ 27 h 631"/>
                    <a:gd name="T40" fmla="*/ 98 w 296"/>
                    <a:gd name="T41" fmla="*/ 75 h 631"/>
                    <a:gd name="T42" fmla="*/ 89 w 296"/>
                    <a:gd name="T43" fmla="*/ 145 h 631"/>
                    <a:gd name="T44" fmla="*/ 89 w 296"/>
                    <a:gd name="T45" fmla="*/ 160 h 631"/>
                    <a:gd name="T46" fmla="*/ 92 w 296"/>
                    <a:gd name="T47" fmla="*/ 253 h 631"/>
                    <a:gd name="T48" fmla="*/ 101 w 296"/>
                    <a:gd name="T49" fmla="*/ 310 h 631"/>
                    <a:gd name="T50" fmla="*/ 105 w 296"/>
                    <a:gd name="T51" fmla="*/ 337 h 631"/>
                    <a:gd name="T52" fmla="*/ 111 w 296"/>
                    <a:gd name="T53" fmla="*/ 400 h 631"/>
                    <a:gd name="T54" fmla="*/ 109 w 296"/>
                    <a:gd name="T55" fmla="*/ 442 h 631"/>
                    <a:gd name="T56" fmla="*/ 105 w 296"/>
                    <a:gd name="T57" fmla="*/ 480 h 631"/>
                    <a:gd name="T58" fmla="*/ 83 w 296"/>
                    <a:gd name="T59" fmla="*/ 542 h 631"/>
                    <a:gd name="T60" fmla="*/ 50 w 296"/>
                    <a:gd name="T61" fmla="*/ 588 h 631"/>
                    <a:gd name="T62" fmla="*/ 15 w 296"/>
                    <a:gd name="T63" fmla="*/ 621 h 631"/>
                    <a:gd name="T64" fmla="*/ 0 w 296"/>
                    <a:gd name="T65" fmla="*/ 631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6" h="631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Rectangle 38">
                  <a:extLst>
                    <a:ext uri="{FF2B5EF4-FFF2-40B4-BE49-F238E27FC236}">
                      <a16:creationId xmlns:a16="http://schemas.microsoft.com/office/drawing/2014/main" id="{993E01A2-B3F6-4239-9519-09125599C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25"/>
                  <a:ext cx="123" cy="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Rectangle 39">
                  <a:extLst>
                    <a:ext uri="{FF2B5EF4-FFF2-40B4-BE49-F238E27FC236}">
                      <a16:creationId xmlns:a16="http://schemas.microsoft.com/office/drawing/2014/main" id="{7B3C05D8-D02D-4293-AADF-85D05D06C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37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BA15CBB6-4786-4A9B-8DD9-0DDD58486C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05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41">
                  <a:extLst>
                    <a:ext uri="{FF2B5EF4-FFF2-40B4-BE49-F238E27FC236}">
                      <a16:creationId xmlns:a16="http://schemas.microsoft.com/office/drawing/2014/main" id="{3CBE6B68-FD82-4025-9E4F-B79169568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5" y="2463"/>
                  <a:ext cx="143" cy="91"/>
                </a:xfrm>
                <a:custGeom>
                  <a:avLst/>
                  <a:gdLst>
                    <a:gd name="T0" fmla="*/ 4 w 429"/>
                    <a:gd name="T1" fmla="*/ 241 h 274"/>
                    <a:gd name="T2" fmla="*/ 0 w 429"/>
                    <a:gd name="T3" fmla="*/ 247 h 274"/>
                    <a:gd name="T4" fmla="*/ 0 w 429"/>
                    <a:gd name="T5" fmla="*/ 252 h 274"/>
                    <a:gd name="T6" fmla="*/ 4 w 429"/>
                    <a:gd name="T7" fmla="*/ 261 h 274"/>
                    <a:gd name="T8" fmla="*/ 19 w 429"/>
                    <a:gd name="T9" fmla="*/ 265 h 274"/>
                    <a:gd name="T10" fmla="*/ 40 w 429"/>
                    <a:gd name="T11" fmla="*/ 268 h 274"/>
                    <a:gd name="T12" fmla="*/ 66 w 429"/>
                    <a:gd name="T13" fmla="*/ 271 h 274"/>
                    <a:gd name="T14" fmla="*/ 68 w 429"/>
                    <a:gd name="T15" fmla="*/ 271 h 274"/>
                    <a:gd name="T16" fmla="*/ 68 w 429"/>
                    <a:gd name="T17" fmla="*/ 271 h 274"/>
                    <a:gd name="T18" fmla="*/ 78 w 429"/>
                    <a:gd name="T19" fmla="*/ 270 h 274"/>
                    <a:gd name="T20" fmla="*/ 95 w 429"/>
                    <a:gd name="T21" fmla="*/ 254 h 274"/>
                    <a:gd name="T22" fmla="*/ 121 w 429"/>
                    <a:gd name="T23" fmla="*/ 210 h 274"/>
                    <a:gd name="T24" fmla="*/ 134 w 429"/>
                    <a:gd name="T25" fmla="*/ 179 h 274"/>
                    <a:gd name="T26" fmla="*/ 130 w 429"/>
                    <a:gd name="T27" fmla="*/ 208 h 274"/>
                    <a:gd name="T28" fmla="*/ 117 w 429"/>
                    <a:gd name="T29" fmla="*/ 274 h 274"/>
                    <a:gd name="T30" fmla="*/ 144 w 429"/>
                    <a:gd name="T31" fmla="*/ 274 h 274"/>
                    <a:gd name="T32" fmla="*/ 172 w 429"/>
                    <a:gd name="T33" fmla="*/ 274 h 274"/>
                    <a:gd name="T34" fmla="*/ 231 w 429"/>
                    <a:gd name="T35" fmla="*/ 274 h 274"/>
                    <a:gd name="T36" fmla="*/ 329 w 429"/>
                    <a:gd name="T37" fmla="*/ 267 h 274"/>
                    <a:gd name="T38" fmla="*/ 363 w 429"/>
                    <a:gd name="T39" fmla="*/ 260 h 274"/>
                    <a:gd name="T40" fmla="*/ 379 w 429"/>
                    <a:gd name="T41" fmla="*/ 255 h 274"/>
                    <a:gd name="T42" fmla="*/ 400 w 429"/>
                    <a:gd name="T43" fmla="*/ 235 h 274"/>
                    <a:gd name="T44" fmla="*/ 405 w 429"/>
                    <a:gd name="T45" fmla="*/ 222 h 274"/>
                    <a:gd name="T46" fmla="*/ 416 w 429"/>
                    <a:gd name="T47" fmla="*/ 164 h 274"/>
                    <a:gd name="T48" fmla="*/ 428 w 429"/>
                    <a:gd name="T49" fmla="*/ 36 h 274"/>
                    <a:gd name="T50" fmla="*/ 429 w 429"/>
                    <a:gd name="T51" fmla="*/ 0 h 274"/>
                    <a:gd name="T52" fmla="*/ 64 w 429"/>
                    <a:gd name="T53" fmla="*/ 0 h 274"/>
                    <a:gd name="T54" fmla="*/ 64 w 429"/>
                    <a:gd name="T55" fmla="*/ 46 h 274"/>
                    <a:gd name="T56" fmla="*/ 48 w 429"/>
                    <a:gd name="T57" fmla="*/ 159 h 274"/>
                    <a:gd name="T58" fmla="*/ 30 w 429"/>
                    <a:gd name="T59" fmla="*/ 208 h 274"/>
                    <a:gd name="T60" fmla="*/ 14 w 429"/>
                    <a:gd name="T61" fmla="*/ 234 h 274"/>
                    <a:gd name="T62" fmla="*/ 4 w 429"/>
                    <a:gd name="T63" fmla="*/ 241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29" h="274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5959475" y="2374110"/>
            <a:ext cx="436045" cy="48332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66CCFF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0B9667-4582-40B1-B2BE-97287C1AD34E}"/>
              </a:ext>
            </a:extLst>
          </p:cNvPr>
          <p:cNvSpPr txBox="1"/>
          <p:nvPr/>
        </p:nvSpPr>
        <p:spPr>
          <a:xfrm>
            <a:off x="4005581" y="5083728"/>
            <a:ext cx="4180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>
                <a:latin typeface="HY견고딕" panose="02030600000101010101" pitchFamily="18" charset="-127"/>
                <a:ea typeface="HY견고딕" panose="02030600000101010101" pitchFamily="18" charset="-127"/>
              </a:rPr>
              <a:t>2021. 09. 15</a:t>
            </a:r>
          </a:p>
          <a:p>
            <a:pPr algn="ctr"/>
            <a:endParaRPr lang="en-US" altLang="ko-KR" sz="140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>
                <a:latin typeface="HY견고딕" panose="02030600000101010101" pitchFamily="18" charset="-127"/>
                <a:ea typeface="HY견고딕" panose="02030600000101010101" pitchFamily="18" charset="-127"/>
              </a:rPr>
              <a:t>김민경 서형준 손유정 이영호 이찬희 임솔이</a:t>
            </a:r>
          </a:p>
        </p:txBody>
      </p:sp>
    </p:spTree>
    <p:extLst>
      <p:ext uri="{BB962C8B-B14F-4D97-AF65-F5344CB8AC3E}">
        <p14:creationId xmlns:p14="http://schemas.microsoft.com/office/powerpoint/2010/main" val="1567804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시각장애인을 위한 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 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안내 바디캠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448363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주요기능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355443" y="2003508"/>
            <a:ext cx="948110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스마트폰 앱과 연계된 바디캠을 달고다니며 장애물이 식별될 경우 주의 경고를 표시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목적지 입력시 도보 경로 추천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정류장에 진입하는 버스 번호 등을 알려줌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차도 보도 구분 및 횡단보도 신호등 변경시 알려줌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73CE-7909-4321-8C52-B8D80C731D43}"/>
              </a:ext>
            </a:extLst>
          </p:cNvPr>
          <p:cNvSpPr txBox="1"/>
          <p:nvPr/>
        </p:nvSpPr>
        <p:spPr>
          <a:xfrm>
            <a:off x="1191237" y="4004805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F1810-C99A-40A9-8290-130F283D9B62}"/>
              </a:ext>
            </a:extLst>
          </p:cNvPr>
          <p:cNvSpPr txBox="1"/>
          <p:nvPr/>
        </p:nvSpPr>
        <p:spPr>
          <a:xfrm>
            <a:off x="1355443" y="4559950"/>
            <a:ext cx="9481109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시각장애인의 안전 확보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시각장애인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사회진출 영역이 넓어짐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안내견 부족문제 해결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01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시각장애인을 위한 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 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안내 바디캠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D2537-368B-417A-A37F-E3BC3282C8DD}"/>
              </a:ext>
            </a:extLst>
          </p:cNvPr>
          <p:cNvSpPr txBox="1"/>
          <p:nvPr/>
        </p:nvSpPr>
        <p:spPr>
          <a:xfrm>
            <a:off x="1902049" y="2049334"/>
            <a:ext cx="2346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object detection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길거리의 위험물을 탐지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B2B434-C5B5-4C66-8AC4-6ABA5CB10703}"/>
              </a:ext>
            </a:extLst>
          </p:cNvPr>
          <p:cNvSpPr txBox="1"/>
          <p:nvPr/>
        </p:nvSpPr>
        <p:spPr>
          <a:xfrm>
            <a:off x="6655775" y="2052111"/>
            <a:ext cx="3055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도보 네비게이션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목적지까지 최적경로 탐색 및 안내</a:t>
            </a:r>
          </a:p>
        </p:txBody>
      </p:sp>
      <p:pic>
        <p:nvPicPr>
          <p:cNvPr id="4098" name="Picture 2" descr="Object Detection using the TensorFlow API">
            <a:extLst>
              <a:ext uri="{FF2B5EF4-FFF2-40B4-BE49-F238E27FC236}">
                <a16:creationId xmlns:a16="http://schemas.microsoft.com/office/drawing/2014/main" id="{E4E8C895-A19C-4BEF-96FA-C2A8C08F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49" y="3187311"/>
            <a:ext cx="3634177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255B60-F0DF-4D2B-AB4B-A582AE8DC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80" b="36833"/>
          <a:stretch/>
        </p:blipFill>
        <p:spPr>
          <a:xfrm>
            <a:off x="6682512" y="3184535"/>
            <a:ext cx="313591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7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교통량 분석 시스템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추진배경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726584" y="1863911"/>
            <a:ext cx="873882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교통량 증가에 비해 투입 예산은 감소하여 혼잡비용 증가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교통량 증가로 인한 교통사고 증가</a:t>
            </a:r>
            <a:r>
              <a:rPr lang="en-US" altLang="ko-KR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환경오염 악화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골든타임 내 응급환자의 치료가 가능하도록 응급차량을 위한 신호제어 필요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6D69CE-E739-42E0-981C-D7E075D1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90" y="3316237"/>
            <a:ext cx="2691413" cy="2430222"/>
          </a:xfrm>
          <a:prstGeom prst="rect">
            <a:avLst/>
          </a:prstGeom>
        </p:spPr>
      </p:pic>
      <p:pic>
        <p:nvPicPr>
          <p:cNvPr id="6146" name="Picture 2" descr="대구 교통사고 사망자 수 8년 만에 급증 - 경북일보 - 굿데이 굿뉴스">
            <a:extLst>
              <a:ext uri="{FF2B5EF4-FFF2-40B4-BE49-F238E27FC236}">
                <a16:creationId xmlns:a16="http://schemas.microsoft.com/office/drawing/2014/main" id="{438FE7A3-72EB-4855-A1B2-D672FA555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986" y="3316237"/>
            <a:ext cx="3223691" cy="243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4EFD38-27BB-42DA-80EF-6FD2CC4A6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98" y="3316237"/>
            <a:ext cx="3937234" cy="243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60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교통량 분석 시스템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448363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주요기능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355443" y="2003508"/>
            <a:ext cx="948110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도심 교통량 분석을 통한 신호 제어로 혼잡도 감소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응급차량 맞춤형 신호를 부여하여 사고처리 시간 단축 및 골든 타임 확보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73CE-7909-4321-8C52-B8D80C731D43}"/>
              </a:ext>
            </a:extLst>
          </p:cNvPr>
          <p:cNvSpPr txBox="1"/>
          <p:nvPr/>
        </p:nvSpPr>
        <p:spPr>
          <a:xfrm>
            <a:off x="1191237" y="4004805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F1810-C99A-40A9-8290-130F283D9B62}"/>
              </a:ext>
            </a:extLst>
          </p:cNvPr>
          <p:cNvSpPr txBox="1"/>
          <p:nvPr/>
        </p:nvSpPr>
        <p:spPr>
          <a:xfrm>
            <a:off x="1355443" y="4559950"/>
            <a:ext cx="948110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교통 혼잡도 감소에 따른 교통사고 감소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도심 교통정체 개선에 따른 사회적 비용 절감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584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교통량 분석 시스템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D2537-368B-417A-A37F-E3BC3282C8DD}"/>
              </a:ext>
            </a:extLst>
          </p:cNvPr>
          <p:cNvSpPr txBox="1"/>
          <p:nvPr/>
        </p:nvSpPr>
        <p:spPr>
          <a:xfrm>
            <a:off x="1529171" y="2049032"/>
            <a:ext cx="2346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딥러닝 기반 영상처리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교통량 분석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B2B434-C5B5-4C66-8AC4-6ABA5CB10703}"/>
              </a:ext>
            </a:extLst>
          </p:cNvPr>
          <p:cNvSpPr txBox="1"/>
          <p:nvPr/>
        </p:nvSpPr>
        <p:spPr>
          <a:xfrm>
            <a:off x="6538329" y="2049032"/>
            <a:ext cx="4845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신호제어 알고리즘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분석한 교통량을 통해 최적 경로를 위한 신호 탐색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1D9DB2-B8D1-4ACE-98F8-0FC120D5D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1" y="2800436"/>
            <a:ext cx="4444518" cy="2312351"/>
          </a:xfrm>
          <a:prstGeom prst="rect">
            <a:avLst/>
          </a:prstGeom>
        </p:spPr>
      </p:pic>
      <p:pic>
        <p:nvPicPr>
          <p:cNvPr id="5122" name="Picture 2" descr="길 찾기 알고리즘">
            <a:extLst>
              <a:ext uri="{FF2B5EF4-FFF2-40B4-BE49-F238E27FC236}">
                <a16:creationId xmlns:a16="http://schemas.microsoft.com/office/drawing/2014/main" id="{D99E3401-0479-497A-A182-F4DAE4F9A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371" y="2800436"/>
            <a:ext cx="357187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42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05581" y="1869848"/>
            <a:ext cx="4180837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THANK YOU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27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78389C-9363-4346-9173-FA658F962E80}"/>
              </a:ext>
            </a:extLst>
          </p:cNvPr>
          <p:cNvSpPr/>
          <p:nvPr/>
        </p:nvSpPr>
        <p:spPr>
          <a:xfrm>
            <a:off x="260350" y="26729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6733BD-4698-4FC8-8D45-ED0B923832F3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7A6942-9260-48E0-81F9-D6B012DCCB63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31ACBE-9B4F-4315-A073-D239C1568C38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  <a:endParaRPr lang="ko-KR" altLang="en-US" sz="2800" b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977856-D0B9-4DD3-8A8B-D2580867525A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A4D13A0-9C69-4FCB-B17C-1FEC48198AAA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6410AFC-2985-48CE-BF36-97403F76FB76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F90461-D810-44AE-967F-D915103FD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FE4EABF-DF32-4095-A312-32C1F1FD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2F90AD-E7E7-41D8-A043-5F978CC1B99F}"/>
              </a:ext>
            </a:extLst>
          </p:cNvPr>
          <p:cNvSpPr/>
          <p:nvPr/>
        </p:nvSpPr>
        <p:spPr>
          <a:xfrm>
            <a:off x="2136185" y="1720840"/>
            <a:ext cx="8404665" cy="3898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분위기에 맞는 옷을 추천해주는 </a:t>
            </a: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패션 코디네이터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청각장애인을 위한 수화 번역 시스템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시각장애인을 위한 </a:t>
            </a: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AI </a:t>
            </a: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안내 바디캠</a:t>
            </a: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endParaRPr lang="en-US" altLang="ko-KR" sz="240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 AI</a:t>
            </a: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교통량 분석 시스템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65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800" b="1" kern="0">
                <a:solidFill>
                  <a:prstClr val="white"/>
                </a:solidFill>
              </a:rPr>
              <a:t>1</a:t>
            </a:r>
            <a:endParaRPr lang="ko-KR" altLang="en-US" sz="2800" b="1" kern="0" dirty="0">
              <a:solidFill>
                <a:prstClr val="white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분위기에 맞는 옷을 추천해주는 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 패션 코디네이터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추진배경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245BEF-5010-41BF-A4B8-D4DD4273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07" y="3286757"/>
            <a:ext cx="3224168" cy="24181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19683-C646-436A-A62F-A71094D44FC7}"/>
              </a:ext>
            </a:extLst>
          </p:cNvPr>
          <p:cNvSpPr txBox="1"/>
          <p:nvPr/>
        </p:nvSpPr>
        <p:spPr>
          <a:xfrm>
            <a:off x="1977008" y="5748507"/>
            <a:ext cx="322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A</a:t>
            </a:r>
            <a:r>
              <a:rPr lang="ko-KR" altLang="en-US" sz="1400"/>
              <a:t>군의 여름나기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507E819-CD8E-4D53-AE0F-8022D740D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128" y="3493277"/>
            <a:ext cx="3951315" cy="21725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9E8E4C0-04BE-4E40-AF1A-F87D3C134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318" y="3799246"/>
            <a:ext cx="3613748" cy="185204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4ABCBF-AE84-4EFD-BFB0-2D66706C4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284" y="3430430"/>
            <a:ext cx="1571844" cy="34294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1BD414-BCC7-45D5-B3FF-7E8653EAFD02}"/>
              </a:ext>
            </a:extLst>
          </p:cNvPr>
          <p:cNvSpPr txBox="1"/>
          <p:nvPr/>
        </p:nvSpPr>
        <p:spPr>
          <a:xfrm>
            <a:off x="1726584" y="1780021"/>
            <a:ext cx="8738828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/>
              <a:t>조원중 </a:t>
            </a:r>
            <a:r>
              <a:rPr lang="en-US" altLang="ko-KR" sz="1400"/>
              <a:t>A</a:t>
            </a:r>
            <a:r>
              <a:rPr lang="ko-KR" altLang="en-US" sz="1400"/>
              <a:t>군은 항상 원색의 편한 옷만 입는데 옷을 쇼핑해도 매번 비슷한 옷만 사고 패션의 변함이 없어 고민</a:t>
            </a:r>
            <a:endParaRPr lang="en-US" altLang="ko-KR" sz="1400"/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/>
              <a:t>기존에 존재하던</a:t>
            </a:r>
            <a:r>
              <a:rPr lang="en-US" altLang="ko-KR" sz="1400"/>
              <a:t> </a:t>
            </a:r>
            <a:r>
              <a:rPr lang="ko-KR" altLang="en-US" sz="1400"/>
              <a:t>스타일링 앱은 유사 상품 추천이나 연령별 스타일별 추천함에 따라</a:t>
            </a:r>
            <a:r>
              <a:rPr lang="en-US" altLang="ko-KR" sz="1400"/>
              <a:t> </a:t>
            </a:r>
            <a:r>
              <a:rPr lang="ko-KR" altLang="en-US" sz="1400"/>
              <a:t>개인 맞춤형 스타일링이 더 필요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3378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분위기에 맞는 옷을 추천해주는 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 패션 코디네이터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448363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주요기능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355443" y="2003508"/>
            <a:ext cx="948110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 날의 패션 목적을 등록하면 옷장에 있는 조합으로 패션 추천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인터넷 쇼핑과 옷장의 옷을 비교해 서로 어울릴지 매칭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오프라인 쇼핑에서 옷장의 옷과 매장의 옷을 비교해 어울릴지 매칭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쇼핑시 선호 브랜드와 가격대를 입력 받아 추천에 반영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73CE-7909-4321-8C52-B8D80C731D43}"/>
              </a:ext>
            </a:extLst>
          </p:cNvPr>
          <p:cNvSpPr txBox="1"/>
          <p:nvPr/>
        </p:nvSpPr>
        <p:spPr>
          <a:xfrm>
            <a:off x="1191237" y="4004805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F1810-C99A-40A9-8290-130F283D9B62}"/>
              </a:ext>
            </a:extLst>
          </p:cNvPr>
          <p:cNvSpPr txBox="1"/>
          <p:nvPr/>
        </p:nvSpPr>
        <p:spPr>
          <a:xfrm>
            <a:off x="1355443" y="4559950"/>
            <a:ext cx="948110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패알못들의 패션감각 상승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결정장애를 위한 솔루션 제공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148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분위기에 맞는 옷을 추천해주는 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 패션 코디네이터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활용기술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D2537-368B-417A-A37F-E3BC3282C8DD}"/>
              </a:ext>
            </a:extLst>
          </p:cNvPr>
          <p:cNvSpPr txBox="1"/>
          <p:nvPr/>
        </p:nvSpPr>
        <p:spPr>
          <a:xfrm>
            <a:off x="2737186" y="1698347"/>
            <a:ext cx="2187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사용 데이터 셋 </a:t>
            </a:r>
            <a:r>
              <a:rPr lang="en-US" altLang="ko-KR" sz="1400"/>
              <a:t>:</a:t>
            </a:r>
          </a:p>
          <a:p>
            <a:r>
              <a:rPr lang="ko-KR" altLang="en-US" sz="1400"/>
              <a:t>인스타그램 패션 데이터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623AB1-53A2-4A82-9765-1E8ADCB66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06"/>
          <a:stretch/>
        </p:blipFill>
        <p:spPr>
          <a:xfrm>
            <a:off x="2737186" y="2233243"/>
            <a:ext cx="1942164" cy="3675116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8A65D6EC-D39E-48F3-8CD7-566A91086AE6}"/>
              </a:ext>
            </a:extLst>
          </p:cNvPr>
          <p:cNvSpPr/>
          <p:nvPr/>
        </p:nvSpPr>
        <p:spPr>
          <a:xfrm>
            <a:off x="4253219" y="3320567"/>
            <a:ext cx="226502" cy="240135"/>
          </a:xfrm>
          <a:prstGeom prst="ellipse">
            <a:avLst/>
          </a:prstGeom>
          <a:solidFill>
            <a:srgbClr val="FFB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56DABE8-4757-4840-9B97-833DD242335A}"/>
              </a:ext>
            </a:extLst>
          </p:cNvPr>
          <p:cNvSpPr/>
          <p:nvPr/>
        </p:nvSpPr>
        <p:spPr>
          <a:xfrm>
            <a:off x="2934599" y="3274450"/>
            <a:ext cx="151001" cy="174072"/>
          </a:xfrm>
          <a:prstGeom prst="ellipse">
            <a:avLst/>
          </a:prstGeom>
          <a:solidFill>
            <a:srgbClr val="FFB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5D30783-8484-4D3C-8F34-09409AA22C37}"/>
              </a:ext>
            </a:extLst>
          </p:cNvPr>
          <p:cNvSpPr/>
          <p:nvPr/>
        </p:nvSpPr>
        <p:spPr>
          <a:xfrm>
            <a:off x="3515322" y="2687220"/>
            <a:ext cx="268113" cy="336587"/>
          </a:xfrm>
          <a:prstGeom prst="ellipse">
            <a:avLst/>
          </a:prstGeom>
          <a:solidFill>
            <a:srgbClr val="FFB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881851D-CD5B-401A-8730-085A7FABB0F6}"/>
              </a:ext>
            </a:extLst>
          </p:cNvPr>
          <p:cNvSpPr/>
          <p:nvPr/>
        </p:nvSpPr>
        <p:spPr>
          <a:xfrm>
            <a:off x="3203047" y="4050687"/>
            <a:ext cx="151001" cy="174072"/>
          </a:xfrm>
          <a:prstGeom prst="ellipse">
            <a:avLst/>
          </a:prstGeom>
          <a:solidFill>
            <a:srgbClr val="FFB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A20BC-6BD7-43BC-8264-1F1E7F4CE509}"/>
              </a:ext>
            </a:extLst>
          </p:cNvPr>
          <p:cNvSpPr txBox="1"/>
          <p:nvPr/>
        </p:nvSpPr>
        <p:spPr>
          <a:xfrm>
            <a:off x="5741140" y="1697011"/>
            <a:ext cx="3942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CNN :</a:t>
            </a:r>
          </a:p>
          <a:p>
            <a:r>
              <a:rPr lang="ko-KR" altLang="en-US" sz="1400"/>
              <a:t>의류를 분석해 착장 가이드 진행</a:t>
            </a:r>
          </a:p>
        </p:txBody>
      </p:sp>
      <p:pic>
        <p:nvPicPr>
          <p:cNvPr id="1028" name="Picture 4" descr="첫 번째 신경망 훈련하기: 기초적인 분류 문제 | TensorFlow Core">
            <a:extLst>
              <a:ext uri="{FF2B5EF4-FFF2-40B4-BE49-F238E27FC236}">
                <a16:creationId xmlns:a16="http://schemas.microsoft.com/office/drawing/2014/main" id="{79023A71-A488-4B67-927B-AC7D9DD3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474" y="2221567"/>
            <a:ext cx="3693196" cy="368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73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청각장애인을 위한 수화 번역 시스템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추진배경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726584" y="1863911"/>
            <a:ext cx="873882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수화를 할 줄 모르는 사람과 청각장애인의 소통은 매우 힘듦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청각장애인이 사회를 더 편하게 살아갈 수 있도록 도움이 필요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코로나로 인해 마스크를 쓰게 되어 입모양을 읽을 수 없어 청각장애인이 상대방의 말을 알아듣기 힘듦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CAE6817-6F02-429A-A4CE-FEF73C9BF11B}"/>
              </a:ext>
            </a:extLst>
          </p:cNvPr>
          <p:cNvGrpSpPr/>
          <p:nvPr/>
        </p:nvGrpSpPr>
        <p:grpSpPr>
          <a:xfrm>
            <a:off x="1191237" y="3308819"/>
            <a:ext cx="5519835" cy="2329554"/>
            <a:chOff x="931299" y="2909535"/>
            <a:chExt cx="6912408" cy="185354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9D61243-3ACE-4884-B68C-0015508FE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299" y="3253154"/>
              <a:ext cx="6912408" cy="15099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5638E7-BE5D-446A-9736-AB08ACA70B75}"/>
                </a:ext>
              </a:extLst>
            </p:cNvPr>
            <p:cNvSpPr txBox="1"/>
            <p:nvPr/>
          </p:nvSpPr>
          <p:spPr>
            <a:xfrm>
              <a:off x="1748391" y="2909535"/>
              <a:ext cx="52782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국내 청각장애인 수 추이</a:t>
              </a: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A09F7951-3499-435A-9D08-2B519ADD7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342" y="4147457"/>
            <a:ext cx="3499421" cy="3147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8EE3BF7-B09A-4946-B3A6-0B0E1B4DF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369" y="5285065"/>
            <a:ext cx="3899299" cy="3147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2A0A95F-183D-415B-ADC3-DC6C05676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6192" y="4802602"/>
            <a:ext cx="2829320" cy="4953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C1F9DF6-55E7-454A-9A79-813878D8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342" y="3761397"/>
            <a:ext cx="1238423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8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청각장애인을 위한 수화 번역 시스템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448363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주요기능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355443" y="2003508"/>
            <a:ext cx="948110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카메라에 대고 수화를 하면 번역이 되어 소리로 출력됨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소리를 입력할 경우 글로 변환되어 청각장애인이 읽을 수 있음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D73CE-7909-4321-8C52-B8D80C731D43}"/>
              </a:ext>
            </a:extLst>
          </p:cNvPr>
          <p:cNvSpPr txBox="1"/>
          <p:nvPr/>
        </p:nvSpPr>
        <p:spPr>
          <a:xfrm>
            <a:off x="1191237" y="4004805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2F1810-C99A-40A9-8290-130F283D9B62}"/>
              </a:ext>
            </a:extLst>
          </p:cNvPr>
          <p:cNvSpPr txBox="1"/>
          <p:nvPr/>
        </p:nvSpPr>
        <p:spPr>
          <a:xfrm>
            <a:off x="1355443" y="4559950"/>
            <a:ext cx="9481109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청각장애인과 비장애인간의 소통이 원활해짐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청각장애인의 사회진출 영역이 넓어짐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573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청각장애인을 위한 수화 번역 시스템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활용기술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6D2537-368B-417A-A37F-E3BC3282C8DD}"/>
              </a:ext>
            </a:extLst>
          </p:cNvPr>
          <p:cNvSpPr txBox="1"/>
          <p:nvPr/>
        </p:nvSpPr>
        <p:spPr>
          <a:xfrm>
            <a:off x="1529171" y="1743449"/>
            <a:ext cx="2346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미디어파이프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(mediapipe)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hand detection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1A20BC-6BD7-43BC-8264-1F1E7F4CE509}"/>
              </a:ext>
            </a:extLst>
          </p:cNvPr>
          <p:cNvSpPr txBox="1"/>
          <p:nvPr/>
        </p:nvSpPr>
        <p:spPr>
          <a:xfrm>
            <a:off x="7917671" y="1743449"/>
            <a:ext cx="2547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음성인식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음성을 텍스트로 변환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68A577F-60A6-49D3-9BC5-31D4964F1B2F}"/>
              </a:ext>
            </a:extLst>
          </p:cNvPr>
          <p:cNvGrpSpPr/>
          <p:nvPr/>
        </p:nvGrpSpPr>
        <p:grpSpPr>
          <a:xfrm>
            <a:off x="1689992" y="2411631"/>
            <a:ext cx="2025018" cy="3686750"/>
            <a:chOff x="3382610" y="1062469"/>
            <a:chExt cx="2488734" cy="5166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9E0CC7D-58C0-4BC6-95EB-126846143C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9934"/>
            <a:stretch/>
          </p:blipFill>
          <p:spPr>
            <a:xfrm>
              <a:off x="3382610" y="1062469"/>
              <a:ext cx="2488734" cy="2625271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FE13962-5FB3-4426-81BC-B7BCE0941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34" r="132"/>
            <a:stretch/>
          </p:blipFill>
          <p:spPr>
            <a:xfrm>
              <a:off x="3389153" y="3604124"/>
              <a:ext cx="2482191" cy="2625271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CB2B434-C5B5-4C66-8AC4-6ABA5CB10703}"/>
              </a:ext>
            </a:extLst>
          </p:cNvPr>
          <p:cNvSpPr txBox="1"/>
          <p:nvPr/>
        </p:nvSpPr>
        <p:spPr>
          <a:xfrm>
            <a:off x="4587203" y="1743449"/>
            <a:ext cx="2833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자연어처리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수화를 한국어로 번역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F77BFB5-560C-4725-BA29-73BB9C57E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2315" y="3137484"/>
            <a:ext cx="2898453" cy="163038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5631B0-23F9-4591-9E26-B347037B5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572" y="3023986"/>
            <a:ext cx="18478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539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시각장애인을 위한 </a:t>
            </a:r>
            <a:r>
              <a:rPr lang="en-US" altLang="ko-KR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AI </a:t>
            </a:r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안내 바디캠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1A34EE-A8B1-4366-A077-FAEE590480B3}"/>
              </a:ext>
            </a:extLst>
          </p:cNvPr>
          <p:cNvSpPr txBox="1"/>
          <p:nvPr/>
        </p:nvSpPr>
        <p:spPr>
          <a:xfrm>
            <a:off x="1191237" y="1062469"/>
            <a:ext cx="210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추진배경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9DC7E1-1592-4F1D-8006-8E71DC7E50FA}"/>
              </a:ext>
            </a:extLst>
          </p:cNvPr>
          <p:cNvSpPr txBox="1"/>
          <p:nvPr/>
        </p:nvSpPr>
        <p:spPr>
          <a:xfrm>
            <a:off x="1726584" y="1863911"/>
            <a:ext cx="8738828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안내견의 보급이 원활이 이루어지지 못하는 상황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미관상의 이유로 점자블록을 없애는 지자체가 늘어나는 추세며</a:t>
            </a:r>
            <a:r>
              <a:rPr lang="en-US" altLang="ko-KR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점자 블록이 있어도 길안내 효과 미흡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40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볼라드와 길에 놓인 전동킥보드 등이 시각장애인의 통행을 가로막음</a:t>
            </a:r>
            <a:endParaRPr lang="en-US" altLang="ko-KR" sz="140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078" name="Picture 6" descr="대전시내 한 교차로의 점자블록 바로 앞에 공유 전동킥보드가 주차돼 있다. 윤희일 선임기자">
            <a:extLst>
              <a:ext uri="{FF2B5EF4-FFF2-40B4-BE49-F238E27FC236}">
                <a16:creationId xmlns:a16="http://schemas.microsoft.com/office/drawing/2014/main" id="{837780B9-370B-4D76-9C51-1C68D92D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316" y="3701905"/>
            <a:ext cx="3230769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A4DED-7514-4369-BC7E-D318CD6EE6D5}"/>
              </a:ext>
            </a:extLst>
          </p:cNvPr>
          <p:cNvSpPr txBox="1"/>
          <p:nvPr/>
        </p:nvSpPr>
        <p:spPr>
          <a:xfrm>
            <a:off x="4383248" y="5550023"/>
            <a:ext cx="333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사라지는 점자블록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E70E56-210C-4DE9-A6EE-210BD4E30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52" y="3701905"/>
            <a:ext cx="180000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FE14C1-94E1-4DEC-8A39-1B27E1AB1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248" y="3701905"/>
            <a:ext cx="2969072" cy="180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4E2FCB-BC77-4C3C-9691-60906AD7787E}"/>
              </a:ext>
            </a:extLst>
          </p:cNvPr>
          <p:cNvSpPr txBox="1"/>
          <p:nvPr/>
        </p:nvSpPr>
        <p:spPr>
          <a:xfrm>
            <a:off x="8122316" y="5558620"/>
            <a:ext cx="333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길거리의 수많은 장애요소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FF9C2-AB83-42CF-83F7-FC474A0B813A}"/>
              </a:ext>
            </a:extLst>
          </p:cNvPr>
          <p:cNvSpPr txBox="1"/>
          <p:nvPr/>
        </p:nvSpPr>
        <p:spPr>
          <a:xfrm>
            <a:off x="1726584" y="5558620"/>
            <a:ext cx="3338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안내견 보급 부족</a:t>
            </a:r>
          </a:p>
        </p:txBody>
      </p:sp>
    </p:spTree>
    <p:extLst>
      <p:ext uri="{BB962C8B-B14F-4D97-AF65-F5344CB8AC3E}">
        <p14:creationId xmlns:p14="http://schemas.microsoft.com/office/powerpoint/2010/main" val="97208472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473</Words>
  <Application>Microsoft Office PowerPoint</Application>
  <PresentationFormat>와이드스크린</PresentationFormat>
  <Paragraphs>108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HY견고딕</vt:lpstr>
      <vt:lpstr>맑은 고딕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 찬희</cp:lastModifiedBy>
  <cp:revision>3</cp:revision>
  <dcterms:created xsi:type="dcterms:W3CDTF">2021-09-09T03:20:14Z</dcterms:created>
  <dcterms:modified xsi:type="dcterms:W3CDTF">2021-09-14T15:56:55Z</dcterms:modified>
</cp:coreProperties>
</file>